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4056" r:id="rId2"/>
  </p:sldMasterIdLst>
  <p:notesMasterIdLst>
    <p:notesMasterId r:id="rId21"/>
  </p:notesMasterIdLst>
  <p:sldIdLst>
    <p:sldId id="256" r:id="rId3"/>
    <p:sldId id="263" r:id="rId4"/>
    <p:sldId id="298" r:id="rId5"/>
    <p:sldId id="313" r:id="rId6"/>
    <p:sldId id="309" r:id="rId7"/>
    <p:sldId id="259" r:id="rId8"/>
    <p:sldId id="323" r:id="rId9"/>
    <p:sldId id="330" r:id="rId10"/>
    <p:sldId id="326" r:id="rId11"/>
    <p:sldId id="310" r:id="rId12"/>
    <p:sldId id="260" r:id="rId13"/>
    <p:sldId id="334" r:id="rId14"/>
    <p:sldId id="287" r:id="rId15"/>
    <p:sldId id="321" r:id="rId16"/>
    <p:sldId id="333" r:id="rId17"/>
    <p:sldId id="328" r:id="rId18"/>
    <p:sldId id="322" r:id="rId19"/>
    <p:sldId id="332" r:id="rId20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B02"/>
    <a:srgbClr val="BA0003"/>
    <a:srgbClr val="62139E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4649" autoAdjust="0"/>
  </p:normalViewPr>
  <p:slideViewPr>
    <p:cSldViewPr>
      <p:cViewPr varScale="1">
        <p:scale>
          <a:sx n="105" d="100"/>
          <a:sy n="105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aff-store\finance\Board%20Meetings\6-3-21\Presentation%20Backup%2005182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aff-store\finance\Board%20Meetings\6-3-21\Presentation%20Backup%2005182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Enrollment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Enrollment!$A$2</c:f>
              <c:strCache>
                <c:ptCount val="1"/>
                <c:pt idx="0">
                  <c:v>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E9-4B79-AD11-19A8B6D3C11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E9-4B79-AD11-19A8B6D3C117}"/>
              </c:ext>
            </c:extLst>
          </c:dPt>
          <c:cat>
            <c:strRef>
              <c:f>Enrollment!$B$1:$L$1</c:f>
              <c:strCache>
                <c:ptCount val="11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</c:strCache>
            </c:strRef>
          </c:cat>
          <c:val>
            <c:numRef>
              <c:f>Enrollment!$B$2:$L$2</c:f>
              <c:numCache>
                <c:formatCode>_(* #,##0_);_(* \(#,##0\);_(* "-"??_);_(@_)</c:formatCode>
                <c:ptCount val="11"/>
                <c:pt idx="0">
                  <c:v>9396.68</c:v>
                </c:pt>
                <c:pt idx="1">
                  <c:v>9704.36</c:v>
                </c:pt>
                <c:pt idx="2">
                  <c:v>9989.84</c:v>
                </c:pt>
                <c:pt idx="3">
                  <c:v>10193.530000000001</c:v>
                </c:pt>
                <c:pt idx="4">
                  <c:v>10392.07</c:v>
                </c:pt>
                <c:pt idx="5">
                  <c:v>10809.42</c:v>
                </c:pt>
                <c:pt idx="6">
                  <c:v>11239.05</c:v>
                </c:pt>
                <c:pt idx="7">
                  <c:v>11496.37</c:v>
                </c:pt>
                <c:pt idx="8">
                  <c:v>11793.13</c:v>
                </c:pt>
                <c:pt idx="9">
                  <c:v>12087.611000000001</c:v>
                </c:pt>
                <c:pt idx="10">
                  <c:v>11743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E9-4B79-AD11-19A8B6D3C117}"/>
            </c:ext>
          </c:extLst>
        </c:ser>
        <c:ser>
          <c:idx val="1"/>
          <c:order val="1"/>
          <c:tx>
            <c:strRef>
              <c:f>Enrollment!$A$3</c:f>
              <c:strCache>
                <c:ptCount val="1"/>
                <c:pt idx="0">
                  <c:v>Enrollment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FE9-4B79-AD11-19A8B6D3C11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FE9-4B79-AD11-19A8B6D3C117}"/>
              </c:ext>
            </c:extLst>
          </c:dPt>
          <c:cat>
            <c:strRef>
              <c:f>Enrollment!$B$1:$L$1</c:f>
              <c:strCache>
                <c:ptCount val="11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</c:strCache>
            </c:strRef>
          </c:cat>
          <c:val>
            <c:numRef>
              <c:f>Enrollment!$B$3:$L$3</c:f>
              <c:numCache>
                <c:formatCode>_(* #,##0_);_(* \(#,##0\);_(* "-"??_);_(@_)</c:formatCode>
                <c:ptCount val="11"/>
                <c:pt idx="0">
                  <c:v>9989</c:v>
                </c:pt>
                <c:pt idx="1">
                  <c:v>10221</c:v>
                </c:pt>
                <c:pt idx="2">
                  <c:v>10545</c:v>
                </c:pt>
                <c:pt idx="3">
                  <c:v>10711</c:v>
                </c:pt>
                <c:pt idx="4">
                  <c:v>10957</c:v>
                </c:pt>
                <c:pt idx="5">
                  <c:v>11342</c:v>
                </c:pt>
                <c:pt idx="6">
                  <c:v>11850</c:v>
                </c:pt>
                <c:pt idx="7">
                  <c:v>12167</c:v>
                </c:pt>
                <c:pt idx="8">
                  <c:v>12387</c:v>
                </c:pt>
                <c:pt idx="9">
                  <c:v>12810</c:v>
                </c:pt>
                <c:pt idx="10">
                  <c:v>12515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E9-4B79-AD11-19A8B6D3C117}"/>
            </c:ext>
          </c:extLst>
        </c:ser>
        <c:ser>
          <c:idx val="2"/>
          <c:order val="2"/>
          <c:tx>
            <c:strRef>
              <c:f>Enrollment!$A$4</c:f>
              <c:strCache>
                <c:ptCount val="1"/>
                <c:pt idx="0">
                  <c:v>Hold Harmless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Enrollment!$B$1:$L$1</c:f>
              <c:strCache>
                <c:ptCount val="11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</c:strCache>
            </c:strRef>
          </c:cat>
          <c:val>
            <c:numRef>
              <c:f>Enrollment!$B$4:$L$4</c:f>
              <c:numCache>
                <c:formatCode>General</c:formatCode>
                <c:ptCount val="11"/>
                <c:pt idx="10" formatCode="_(* #,##0_);_(* \(#,##0\);_(* &quot;-&quot;??_);_(@_)">
                  <c:v>12480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E9-4B79-AD11-19A8B6D3C1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8366416"/>
        <c:axId val="558359856"/>
      </c:barChart>
      <c:catAx>
        <c:axId val="55836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8359856"/>
        <c:crosses val="autoZero"/>
        <c:auto val="1"/>
        <c:lblAlgn val="ctr"/>
        <c:lblOffset val="100"/>
        <c:noMultiLvlLbl val="0"/>
      </c:catAx>
      <c:valAx>
        <c:axId val="558359856"/>
        <c:scaling>
          <c:orientation val="minMax"/>
          <c:max val="1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8366416"/>
        <c:crosses val="autoZero"/>
        <c:crossBetween val="between"/>
        <c:majorUnit val="2000"/>
        <c:minorUnit val="500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Cares Act Funding and Pending Reimbursements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898131980364378"/>
          <c:y val="0.12979877515310587"/>
          <c:w val="0.75050264114475229"/>
          <c:h val="0.70896452904016916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11270332860762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4-4814-88D8-EB9C800D9409}"/>
                </c:ext>
              </c:extLst>
            </c:dLbl>
            <c:dLbl>
              <c:idx val="1"/>
              <c:layout>
                <c:manualLayout>
                  <c:x val="8.250793441614771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4-4814-88D8-EB9C800D9409}"/>
                </c:ext>
              </c:extLst>
            </c:dLbl>
            <c:dLbl>
              <c:idx val="2"/>
              <c:layout>
                <c:manualLayout>
                  <c:x val="7.94651432718990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A4-4814-88D8-EB9C800D9409}"/>
                </c:ext>
              </c:extLst>
            </c:dLbl>
            <c:dLbl>
              <c:idx val="3"/>
              <c:layout>
                <c:manualLayout>
                  <c:x val="7.79369674397471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A4-4814-88D8-EB9C800D9409}"/>
                </c:ext>
              </c:extLst>
            </c:dLbl>
            <c:dLbl>
              <c:idx val="4"/>
              <c:layout>
                <c:manualLayout>
                  <c:x val="8.7106022432658581E-2"/>
                  <c:y val="-3.20789528391054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A4-4814-88D8-EB9C800D9409}"/>
                </c:ext>
              </c:extLst>
            </c:dLbl>
            <c:dLbl>
              <c:idx val="5"/>
              <c:layout>
                <c:manualLayout>
                  <c:x val="3.7656903765690378E-2"/>
                  <c:y val="-3.20789528391054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4-4814-88D8-EB9C800D94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Grants!$D$1:$D$7</c:f>
              <c:strCache>
                <c:ptCount val="7"/>
                <c:pt idx="0">
                  <c:v>ESSER III</c:v>
                </c:pt>
                <c:pt idx="1">
                  <c:v>ESSER II </c:v>
                </c:pt>
                <c:pt idx="2">
                  <c:v>ESSER I</c:v>
                </c:pt>
                <c:pt idx="3">
                  <c:v>TDEM Reimbursement</c:v>
                </c:pt>
                <c:pt idx="4">
                  <c:v>TDEM Reimbursement</c:v>
                </c:pt>
                <c:pt idx="5">
                  <c:v>SHARS</c:v>
                </c:pt>
                <c:pt idx="6">
                  <c:v>Operation Connectivity</c:v>
                </c:pt>
              </c:strCache>
            </c:strRef>
          </c:cat>
          <c:val>
            <c:numRef>
              <c:f>Grants!$E$1:$E$7</c:f>
              <c:numCache>
                <c:formatCode>_(* #,##0_);_(* \(#,##0\);_(* "-"??_);_(@_)</c:formatCode>
                <c:ptCount val="7"/>
                <c:pt idx="0">
                  <c:v>5688923</c:v>
                </c:pt>
                <c:pt idx="1">
                  <c:v>3799610</c:v>
                </c:pt>
                <c:pt idx="2">
                  <c:v>879346</c:v>
                </c:pt>
                <c:pt idx="3">
                  <c:v>557370</c:v>
                </c:pt>
                <c:pt idx="4">
                  <c:v>131123</c:v>
                </c:pt>
                <c:pt idx="5">
                  <c:v>28000</c:v>
                </c:pt>
                <c:pt idx="6">
                  <c:v>19450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A4-4814-88D8-EB9C800D940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Grants!$D$1:$D$7</c:f>
              <c:strCache>
                <c:ptCount val="7"/>
                <c:pt idx="0">
                  <c:v>ESSER III</c:v>
                </c:pt>
                <c:pt idx="1">
                  <c:v>ESSER II </c:v>
                </c:pt>
                <c:pt idx="2">
                  <c:v>ESSER I</c:v>
                </c:pt>
                <c:pt idx="3">
                  <c:v>TDEM Reimbursement</c:v>
                </c:pt>
                <c:pt idx="4">
                  <c:v>TDEM Reimbursement</c:v>
                </c:pt>
                <c:pt idx="5">
                  <c:v>SHARS</c:v>
                </c:pt>
                <c:pt idx="6">
                  <c:v>Operation Connectivity</c:v>
                </c:pt>
              </c:strCache>
            </c:strRef>
          </c:cat>
          <c:val>
            <c:numRef>
              <c:f>Grants!$F$1:$F$7</c:f>
              <c:numCache>
                <c:formatCode>General</c:formatCode>
                <c:ptCount val="7"/>
                <c:pt idx="0" formatCode="_(* #,##0_);_(* \(#,##0\);_(* &quot;-&quot;??_);_(@_)">
                  <c:v>2844461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FA4-4814-88D8-EB9C800D9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4355496"/>
        <c:axId val="564353856"/>
      </c:barChart>
      <c:catAx>
        <c:axId val="564355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4353856"/>
        <c:crosses val="autoZero"/>
        <c:auto val="1"/>
        <c:lblAlgn val="ctr"/>
        <c:lblOffset val="100"/>
        <c:noMultiLvlLbl val="0"/>
      </c:catAx>
      <c:valAx>
        <c:axId val="564353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4355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B3251F-5A27-4B5D-B84F-DCECAAF20263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8DF0DC3-9AB4-4323-A4E0-0C93341FC3D9}">
      <dgm:prSet phldrT="[Text]"/>
      <dgm:spPr/>
      <dgm:t>
        <a:bodyPr/>
        <a:lstStyle/>
        <a:p>
          <a:r>
            <a:rPr lang="en-US" dirty="0" smtClean="0"/>
            <a:t>ESSER I</a:t>
          </a:r>
          <a:endParaRPr lang="en-US" dirty="0"/>
        </a:p>
      </dgm:t>
    </dgm:pt>
    <dgm:pt modelId="{70A20737-4188-4527-91AF-2F35E441EEDB}" type="parTrans" cxnId="{F907C576-878C-4D24-A9CE-566A088ACE44}">
      <dgm:prSet/>
      <dgm:spPr/>
      <dgm:t>
        <a:bodyPr/>
        <a:lstStyle/>
        <a:p>
          <a:endParaRPr lang="en-US"/>
        </a:p>
      </dgm:t>
    </dgm:pt>
    <dgm:pt modelId="{75097AAB-F288-4621-AD23-DE071BDD5A41}" type="sibTrans" cxnId="{F907C576-878C-4D24-A9CE-566A088ACE44}">
      <dgm:prSet/>
      <dgm:spPr/>
      <dgm:t>
        <a:bodyPr/>
        <a:lstStyle/>
        <a:p>
          <a:endParaRPr lang="en-US"/>
        </a:p>
      </dgm:t>
    </dgm:pt>
    <dgm:pt modelId="{EBF77154-6F14-42CC-96F1-43BB593DEBBE}">
      <dgm:prSet phldrT="[Text]"/>
      <dgm:spPr/>
      <dgm:t>
        <a:bodyPr/>
        <a:lstStyle/>
        <a:p>
          <a:r>
            <a:rPr lang="en-US" dirty="0" smtClean="0"/>
            <a:t>13.5 billion</a:t>
          </a:r>
          <a:endParaRPr lang="en-US" dirty="0"/>
        </a:p>
      </dgm:t>
    </dgm:pt>
    <dgm:pt modelId="{7C0ADF4F-2CFF-4721-8786-702A103B4116}" type="parTrans" cxnId="{2DAF77C8-324E-4661-B29A-58A4402F6E4E}">
      <dgm:prSet/>
      <dgm:spPr/>
      <dgm:t>
        <a:bodyPr/>
        <a:lstStyle/>
        <a:p>
          <a:endParaRPr lang="en-US"/>
        </a:p>
      </dgm:t>
    </dgm:pt>
    <dgm:pt modelId="{F1B460C4-2DC2-4FFC-A9B2-21F376466282}" type="sibTrans" cxnId="{2DAF77C8-324E-4661-B29A-58A4402F6E4E}">
      <dgm:prSet/>
      <dgm:spPr/>
      <dgm:t>
        <a:bodyPr/>
        <a:lstStyle/>
        <a:p>
          <a:endParaRPr lang="en-US"/>
        </a:p>
      </dgm:t>
    </dgm:pt>
    <dgm:pt modelId="{E3EB074F-3796-4844-9BCE-566659E6CAEE}">
      <dgm:prSet phldrT="[Text]"/>
      <dgm:spPr/>
      <dgm:t>
        <a:bodyPr/>
        <a:lstStyle/>
        <a:p>
          <a:r>
            <a:rPr lang="en-US" dirty="0" smtClean="0"/>
            <a:t>ESSER II</a:t>
          </a:r>
          <a:endParaRPr lang="en-US" dirty="0"/>
        </a:p>
      </dgm:t>
    </dgm:pt>
    <dgm:pt modelId="{01FE6A7E-754F-4FB7-8172-FFC7D52D11DA}" type="parTrans" cxnId="{279C3142-AACE-46C7-944A-4F6DE98EE777}">
      <dgm:prSet/>
      <dgm:spPr/>
      <dgm:t>
        <a:bodyPr/>
        <a:lstStyle/>
        <a:p>
          <a:endParaRPr lang="en-US"/>
        </a:p>
      </dgm:t>
    </dgm:pt>
    <dgm:pt modelId="{A2D668AB-AF90-4119-AAD8-4D50A09E0152}" type="sibTrans" cxnId="{279C3142-AACE-46C7-944A-4F6DE98EE777}">
      <dgm:prSet/>
      <dgm:spPr/>
      <dgm:t>
        <a:bodyPr/>
        <a:lstStyle/>
        <a:p>
          <a:endParaRPr lang="en-US"/>
        </a:p>
      </dgm:t>
    </dgm:pt>
    <dgm:pt modelId="{63094C78-3E5A-4EA5-94E6-8E241D626016}">
      <dgm:prSet phldrT="[Text]"/>
      <dgm:spPr/>
      <dgm:t>
        <a:bodyPr/>
        <a:lstStyle/>
        <a:p>
          <a:r>
            <a:rPr lang="en-US" dirty="0" smtClean="0"/>
            <a:t>57 billion</a:t>
          </a:r>
          <a:endParaRPr lang="en-US" dirty="0"/>
        </a:p>
      </dgm:t>
    </dgm:pt>
    <dgm:pt modelId="{9B0B3364-A153-464D-8B80-AF89A403140F}" type="parTrans" cxnId="{923EFADC-3EA1-4A86-9462-151E4628ABCD}">
      <dgm:prSet/>
      <dgm:spPr/>
      <dgm:t>
        <a:bodyPr/>
        <a:lstStyle/>
        <a:p>
          <a:endParaRPr lang="en-US"/>
        </a:p>
      </dgm:t>
    </dgm:pt>
    <dgm:pt modelId="{ED441DFF-16C7-43CD-9FE3-DDCEDC54D075}" type="sibTrans" cxnId="{923EFADC-3EA1-4A86-9462-151E4628ABCD}">
      <dgm:prSet/>
      <dgm:spPr/>
      <dgm:t>
        <a:bodyPr/>
        <a:lstStyle/>
        <a:p>
          <a:endParaRPr lang="en-US"/>
        </a:p>
      </dgm:t>
    </dgm:pt>
    <dgm:pt modelId="{D61AE03D-7211-488E-B00D-8D95D65A2209}">
      <dgm:prSet phldrT="[Text]"/>
      <dgm:spPr/>
      <dgm:t>
        <a:bodyPr/>
        <a:lstStyle/>
        <a:p>
          <a:r>
            <a:rPr lang="en-US" dirty="0" smtClean="0"/>
            <a:t>ESSER III</a:t>
          </a:r>
          <a:endParaRPr lang="en-US" dirty="0"/>
        </a:p>
      </dgm:t>
    </dgm:pt>
    <dgm:pt modelId="{AA0BDCD6-81D5-448B-B990-6EDDB56F4531}" type="parTrans" cxnId="{451E142B-B202-4311-85AE-4B6FA06FF98E}">
      <dgm:prSet/>
      <dgm:spPr/>
      <dgm:t>
        <a:bodyPr/>
        <a:lstStyle/>
        <a:p>
          <a:endParaRPr lang="en-US"/>
        </a:p>
      </dgm:t>
    </dgm:pt>
    <dgm:pt modelId="{ABE22108-686D-4E5C-B915-2649318E1849}" type="sibTrans" cxnId="{451E142B-B202-4311-85AE-4B6FA06FF98E}">
      <dgm:prSet/>
      <dgm:spPr/>
      <dgm:t>
        <a:bodyPr/>
        <a:lstStyle/>
        <a:p>
          <a:endParaRPr lang="en-US"/>
        </a:p>
      </dgm:t>
    </dgm:pt>
    <dgm:pt modelId="{76D26B07-363A-47B4-9264-BBCDC35E6A47}">
      <dgm:prSet phldrT="[Text]"/>
      <dgm:spPr/>
      <dgm:t>
        <a:bodyPr/>
        <a:lstStyle/>
        <a:p>
          <a:r>
            <a:rPr lang="en-US" dirty="0" smtClean="0"/>
            <a:t>122 billion</a:t>
          </a:r>
          <a:endParaRPr lang="en-US" dirty="0"/>
        </a:p>
      </dgm:t>
    </dgm:pt>
    <dgm:pt modelId="{519140B8-8ED9-4485-8ACE-CCFF00A77F13}" type="parTrans" cxnId="{7827B7D7-1432-424A-B817-7B6FFC686B8F}">
      <dgm:prSet/>
      <dgm:spPr/>
      <dgm:t>
        <a:bodyPr/>
        <a:lstStyle/>
        <a:p>
          <a:endParaRPr lang="en-US"/>
        </a:p>
      </dgm:t>
    </dgm:pt>
    <dgm:pt modelId="{B44D38DA-14A3-468E-9EE5-55ED2D8C39A7}" type="sibTrans" cxnId="{7827B7D7-1432-424A-B817-7B6FFC686B8F}">
      <dgm:prSet/>
      <dgm:spPr/>
      <dgm:t>
        <a:bodyPr/>
        <a:lstStyle/>
        <a:p>
          <a:endParaRPr lang="en-US"/>
        </a:p>
      </dgm:t>
    </dgm:pt>
    <dgm:pt modelId="{8BA1543A-7766-4786-8C0C-3E194F0F07D5}">
      <dgm:prSet phldrT="[Text]"/>
      <dgm:spPr/>
      <dgm:t>
        <a:bodyPr/>
        <a:lstStyle/>
        <a:p>
          <a:r>
            <a:rPr lang="en-US" dirty="0" smtClean="0"/>
            <a:t>8.5 million to Burleson ISD</a:t>
          </a:r>
          <a:endParaRPr lang="en-US" dirty="0"/>
        </a:p>
      </dgm:t>
    </dgm:pt>
    <dgm:pt modelId="{B6DEC5C7-2591-406C-917C-87EFC6AED711}" type="parTrans" cxnId="{DE16C191-C970-4CB3-A46A-0A8BF0D501E7}">
      <dgm:prSet/>
      <dgm:spPr/>
      <dgm:t>
        <a:bodyPr/>
        <a:lstStyle/>
        <a:p>
          <a:endParaRPr lang="en-US"/>
        </a:p>
      </dgm:t>
    </dgm:pt>
    <dgm:pt modelId="{F657AB7A-EAD7-4EE5-BB47-438606E7355A}" type="sibTrans" cxnId="{DE16C191-C970-4CB3-A46A-0A8BF0D501E7}">
      <dgm:prSet/>
      <dgm:spPr/>
      <dgm:t>
        <a:bodyPr/>
        <a:lstStyle/>
        <a:p>
          <a:endParaRPr lang="en-US"/>
        </a:p>
      </dgm:t>
    </dgm:pt>
    <dgm:pt modelId="{435BAFD1-4446-4FF4-B7D4-318B0461031F}">
      <dgm:prSet phldrT="[Text]"/>
      <dgm:spPr/>
      <dgm:t>
        <a:bodyPr/>
        <a:lstStyle/>
        <a:p>
          <a:r>
            <a:rPr lang="en-US" dirty="0" smtClean="0"/>
            <a:t>876,000 to Burleson ISD</a:t>
          </a:r>
          <a:endParaRPr lang="en-US" dirty="0"/>
        </a:p>
      </dgm:t>
    </dgm:pt>
    <dgm:pt modelId="{B3BFB696-AC3B-4A23-A4F2-13A5F94666FD}" type="parTrans" cxnId="{F4A52A0A-82D4-447F-AF47-7DF8E35AA8F5}">
      <dgm:prSet/>
      <dgm:spPr/>
      <dgm:t>
        <a:bodyPr/>
        <a:lstStyle/>
        <a:p>
          <a:endParaRPr lang="en-US"/>
        </a:p>
      </dgm:t>
    </dgm:pt>
    <dgm:pt modelId="{4F48F308-DEE7-4200-BDB9-63CC1BD6F9CD}" type="sibTrans" cxnId="{F4A52A0A-82D4-447F-AF47-7DF8E35AA8F5}">
      <dgm:prSet/>
      <dgm:spPr/>
      <dgm:t>
        <a:bodyPr/>
        <a:lstStyle/>
        <a:p>
          <a:endParaRPr lang="en-US"/>
        </a:p>
      </dgm:t>
    </dgm:pt>
    <dgm:pt modelId="{155328CE-695F-4A0F-BF2A-508DD670F2A3}">
      <dgm:prSet/>
      <dgm:spPr/>
      <dgm:t>
        <a:bodyPr/>
        <a:lstStyle/>
        <a:p>
          <a:r>
            <a:rPr lang="en-US" dirty="0" smtClean="0"/>
            <a:t>5.1-5.5 billion to Texas </a:t>
          </a:r>
          <a:endParaRPr lang="en-US" dirty="0"/>
        </a:p>
      </dgm:t>
    </dgm:pt>
    <dgm:pt modelId="{90D694C9-B024-409F-BF1A-A50206BCD0BB}" type="parTrans" cxnId="{6C437FA4-4A9C-4D4F-A602-8F49D82A512B}">
      <dgm:prSet/>
      <dgm:spPr/>
      <dgm:t>
        <a:bodyPr/>
        <a:lstStyle/>
        <a:p>
          <a:endParaRPr lang="en-US"/>
        </a:p>
      </dgm:t>
    </dgm:pt>
    <dgm:pt modelId="{9851843F-8692-4CF6-A135-DFEC0BA5C7C1}" type="sibTrans" cxnId="{6C437FA4-4A9C-4D4F-A602-8F49D82A512B}">
      <dgm:prSet/>
      <dgm:spPr/>
      <dgm:t>
        <a:bodyPr/>
        <a:lstStyle/>
        <a:p>
          <a:endParaRPr lang="en-US"/>
        </a:p>
      </dgm:t>
    </dgm:pt>
    <dgm:pt modelId="{D9499CAB-B09F-4639-8E7A-F2DEE8F2F4D0}">
      <dgm:prSet/>
      <dgm:spPr/>
      <dgm:t>
        <a:bodyPr/>
        <a:lstStyle/>
        <a:p>
          <a:r>
            <a:rPr lang="en-US" dirty="0" smtClean="0"/>
            <a:t>3.8 million to Burleson ISD </a:t>
          </a:r>
          <a:endParaRPr lang="en-US" dirty="0"/>
        </a:p>
      </dgm:t>
    </dgm:pt>
    <dgm:pt modelId="{FA214F66-E310-4F97-81BB-2C1495C2467D}" type="parTrans" cxnId="{7EE5B05B-13AE-4A5A-980F-5E038CFF722E}">
      <dgm:prSet/>
      <dgm:spPr/>
      <dgm:t>
        <a:bodyPr/>
        <a:lstStyle/>
        <a:p>
          <a:endParaRPr lang="en-US"/>
        </a:p>
      </dgm:t>
    </dgm:pt>
    <dgm:pt modelId="{AE9C3563-0C73-4E77-81C4-5B3EE873CEC7}" type="sibTrans" cxnId="{7EE5B05B-13AE-4A5A-980F-5E038CFF722E}">
      <dgm:prSet/>
      <dgm:spPr/>
      <dgm:t>
        <a:bodyPr/>
        <a:lstStyle/>
        <a:p>
          <a:endParaRPr lang="en-US"/>
        </a:p>
      </dgm:t>
    </dgm:pt>
    <dgm:pt modelId="{52DE0A50-F0E5-41E7-8483-20C887545F31}">
      <dgm:prSet phldrT="[Text]"/>
      <dgm:spPr/>
      <dgm:t>
        <a:bodyPr/>
        <a:lstStyle/>
        <a:p>
          <a:r>
            <a:rPr lang="en-US" dirty="0" smtClean="0"/>
            <a:t>1.2 billion to Texas</a:t>
          </a:r>
          <a:endParaRPr lang="en-US" dirty="0"/>
        </a:p>
      </dgm:t>
    </dgm:pt>
    <dgm:pt modelId="{600A9265-AB00-4117-AE4A-E8B2C6DB7B05}" type="parTrans" cxnId="{B1DB5BD6-D843-4855-8A4B-4495D52CFCA6}">
      <dgm:prSet/>
      <dgm:spPr/>
      <dgm:t>
        <a:bodyPr/>
        <a:lstStyle/>
        <a:p>
          <a:endParaRPr lang="en-US"/>
        </a:p>
      </dgm:t>
    </dgm:pt>
    <dgm:pt modelId="{9B26B2E0-97BB-4CA2-BEB3-C2AC076728F1}" type="sibTrans" cxnId="{B1DB5BD6-D843-4855-8A4B-4495D52CFCA6}">
      <dgm:prSet/>
      <dgm:spPr/>
      <dgm:t>
        <a:bodyPr/>
        <a:lstStyle/>
        <a:p>
          <a:endParaRPr lang="en-US"/>
        </a:p>
      </dgm:t>
    </dgm:pt>
    <dgm:pt modelId="{C976DD6F-4C0F-44B6-8A65-F4DC9BEDAF69}">
      <dgm:prSet phldrT="[Text]"/>
      <dgm:spPr/>
      <dgm:t>
        <a:bodyPr/>
        <a:lstStyle/>
        <a:p>
          <a:r>
            <a:rPr lang="en-US" dirty="0" smtClean="0"/>
            <a:t>12.4 billion to Texas</a:t>
          </a:r>
          <a:endParaRPr lang="en-US" dirty="0"/>
        </a:p>
      </dgm:t>
    </dgm:pt>
    <dgm:pt modelId="{E23C79B7-4A2D-445A-8EC0-F45E5AEA2523}" type="parTrans" cxnId="{865B4DCD-31F0-4C42-AB6A-D3F9EC84731D}">
      <dgm:prSet/>
      <dgm:spPr/>
      <dgm:t>
        <a:bodyPr/>
        <a:lstStyle/>
        <a:p>
          <a:endParaRPr lang="en-US"/>
        </a:p>
      </dgm:t>
    </dgm:pt>
    <dgm:pt modelId="{383DC5AF-C9E0-43CA-93A9-D89B77D3B070}" type="sibTrans" cxnId="{865B4DCD-31F0-4C42-AB6A-D3F9EC84731D}">
      <dgm:prSet/>
      <dgm:spPr/>
      <dgm:t>
        <a:bodyPr/>
        <a:lstStyle/>
        <a:p>
          <a:endParaRPr lang="en-US"/>
        </a:p>
      </dgm:t>
    </dgm:pt>
    <dgm:pt modelId="{B553BD1C-A253-4A76-B140-C07F3C94B175}" type="pres">
      <dgm:prSet presAssocID="{C8B3251F-5A27-4B5D-B84F-DCECAAF202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4AFC0C-9DCF-4283-B9FB-A30CE3B578D7}" type="pres">
      <dgm:prSet presAssocID="{48DF0DC3-9AB4-4323-A4E0-0C93341FC3D9}" presName="composite" presStyleCnt="0"/>
      <dgm:spPr/>
      <dgm:t>
        <a:bodyPr/>
        <a:lstStyle/>
        <a:p>
          <a:endParaRPr lang="en-US"/>
        </a:p>
      </dgm:t>
    </dgm:pt>
    <dgm:pt modelId="{1985CF4D-A073-4A7E-AE00-839863C96B64}" type="pres">
      <dgm:prSet presAssocID="{48DF0DC3-9AB4-4323-A4E0-0C93341FC3D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8BFC1F-5C14-4649-820E-11F7635AF8FE}" type="pres">
      <dgm:prSet presAssocID="{48DF0DC3-9AB4-4323-A4E0-0C93341FC3D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4D825-9CAB-40FA-A859-528E5DD8E4C4}" type="pres">
      <dgm:prSet presAssocID="{75097AAB-F288-4621-AD23-DE071BDD5A41}" presName="sp" presStyleCnt="0"/>
      <dgm:spPr/>
      <dgm:t>
        <a:bodyPr/>
        <a:lstStyle/>
        <a:p>
          <a:endParaRPr lang="en-US"/>
        </a:p>
      </dgm:t>
    </dgm:pt>
    <dgm:pt modelId="{E4696BB9-1CB0-4C9B-89E7-4EE3CE3F5C59}" type="pres">
      <dgm:prSet presAssocID="{E3EB074F-3796-4844-9BCE-566659E6CAEE}" presName="composite" presStyleCnt="0"/>
      <dgm:spPr/>
      <dgm:t>
        <a:bodyPr/>
        <a:lstStyle/>
        <a:p>
          <a:endParaRPr lang="en-US"/>
        </a:p>
      </dgm:t>
    </dgm:pt>
    <dgm:pt modelId="{04589AC8-DC44-49E0-A9DD-0A4A889FF6F8}" type="pres">
      <dgm:prSet presAssocID="{E3EB074F-3796-4844-9BCE-566659E6CAE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1CC27F-76E9-4DBA-8368-EE87A7A4E790}" type="pres">
      <dgm:prSet presAssocID="{E3EB074F-3796-4844-9BCE-566659E6CAE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7A25F-CE88-41F0-8092-BE92765F7147}" type="pres">
      <dgm:prSet presAssocID="{A2D668AB-AF90-4119-AAD8-4D50A09E0152}" presName="sp" presStyleCnt="0"/>
      <dgm:spPr/>
      <dgm:t>
        <a:bodyPr/>
        <a:lstStyle/>
        <a:p>
          <a:endParaRPr lang="en-US"/>
        </a:p>
      </dgm:t>
    </dgm:pt>
    <dgm:pt modelId="{40732580-B854-4033-8674-F7E673A9E6CC}" type="pres">
      <dgm:prSet presAssocID="{D61AE03D-7211-488E-B00D-8D95D65A2209}" presName="composite" presStyleCnt="0"/>
      <dgm:spPr/>
      <dgm:t>
        <a:bodyPr/>
        <a:lstStyle/>
        <a:p>
          <a:endParaRPr lang="en-US"/>
        </a:p>
      </dgm:t>
    </dgm:pt>
    <dgm:pt modelId="{1F36C17F-3CFA-491A-81F4-6F7D4EB69678}" type="pres">
      <dgm:prSet presAssocID="{D61AE03D-7211-488E-B00D-8D95D65A220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5A29E-72AB-4881-8BD9-1D2D00FBFFCD}" type="pres">
      <dgm:prSet presAssocID="{D61AE03D-7211-488E-B00D-8D95D65A220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AF77C8-324E-4661-B29A-58A4402F6E4E}" srcId="{48DF0DC3-9AB4-4323-A4E0-0C93341FC3D9}" destId="{EBF77154-6F14-42CC-96F1-43BB593DEBBE}" srcOrd="0" destOrd="0" parTransId="{7C0ADF4F-2CFF-4721-8786-702A103B4116}" sibTransId="{F1B460C4-2DC2-4FFC-A9B2-21F376466282}"/>
    <dgm:cxn modelId="{451E142B-B202-4311-85AE-4B6FA06FF98E}" srcId="{C8B3251F-5A27-4B5D-B84F-DCECAAF20263}" destId="{D61AE03D-7211-488E-B00D-8D95D65A2209}" srcOrd="2" destOrd="0" parTransId="{AA0BDCD6-81D5-448B-B990-6EDDB56F4531}" sibTransId="{ABE22108-686D-4E5C-B915-2649318E1849}"/>
    <dgm:cxn modelId="{6C437FA4-4A9C-4D4F-A602-8F49D82A512B}" srcId="{E3EB074F-3796-4844-9BCE-566659E6CAEE}" destId="{155328CE-695F-4A0F-BF2A-508DD670F2A3}" srcOrd="1" destOrd="0" parTransId="{90D694C9-B024-409F-BF1A-A50206BCD0BB}" sibTransId="{9851843F-8692-4CF6-A135-DFEC0BA5C7C1}"/>
    <dgm:cxn modelId="{923EFADC-3EA1-4A86-9462-151E4628ABCD}" srcId="{E3EB074F-3796-4844-9BCE-566659E6CAEE}" destId="{63094C78-3E5A-4EA5-94E6-8E241D626016}" srcOrd="0" destOrd="0" parTransId="{9B0B3364-A153-464D-8B80-AF89A403140F}" sibTransId="{ED441DFF-16C7-43CD-9FE3-DDCEDC54D075}"/>
    <dgm:cxn modelId="{793E0707-601D-4B4D-BC4C-A9DCE5877A2E}" type="presOf" srcId="{D61AE03D-7211-488E-B00D-8D95D65A2209}" destId="{1F36C17F-3CFA-491A-81F4-6F7D4EB69678}" srcOrd="0" destOrd="0" presId="urn:microsoft.com/office/officeart/2005/8/layout/chevron2"/>
    <dgm:cxn modelId="{DE16C191-C970-4CB3-A46A-0A8BF0D501E7}" srcId="{D61AE03D-7211-488E-B00D-8D95D65A2209}" destId="{8BA1543A-7766-4786-8C0C-3E194F0F07D5}" srcOrd="2" destOrd="0" parTransId="{B6DEC5C7-2591-406C-917C-87EFC6AED711}" sibTransId="{F657AB7A-EAD7-4EE5-BB47-438606E7355A}"/>
    <dgm:cxn modelId="{1BB697E3-3C46-4E2D-8BD3-92A0E8D5AD8D}" type="presOf" srcId="{48DF0DC3-9AB4-4323-A4E0-0C93341FC3D9}" destId="{1985CF4D-A073-4A7E-AE00-839863C96B64}" srcOrd="0" destOrd="0" presId="urn:microsoft.com/office/officeart/2005/8/layout/chevron2"/>
    <dgm:cxn modelId="{B1DB5BD6-D843-4855-8A4B-4495D52CFCA6}" srcId="{48DF0DC3-9AB4-4323-A4E0-0C93341FC3D9}" destId="{52DE0A50-F0E5-41E7-8483-20C887545F31}" srcOrd="1" destOrd="0" parTransId="{600A9265-AB00-4117-AE4A-E8B2C6DB7B05}" sibTransId="{9B26B2E0-97BB-4CA2-BEB3-C2AC076728F1}"/>
    <dgm:cxn modelId="{CA5EBF54-3C67-4334-8431-1D7237F4B75C}" type="presOf" srcId="{C976DD6F-4C0F-44B6-8A65-F4DC9BEDAF69}" destId="{1235A29E-72AB-4881-8BD9-1D2D00FBFFCD}" srcOrd="0" destOrd="1" presId="urn:microsoft.com/office/officeart/2005/8/layout/chevron2"/>
    <dgm:cxn modelId="{F4A52A0A-82D4-447F-AF47-7DF8E35AA8F5}" srcId="{48DF0DC3-9AB4-4323-A4E0-0C93341FC3D9}" destId="{435BAFD1-4446-4FF4-B7D4-318B0461031F}" srcOrd="2" destOrd="0" parTransId="{B3BFB696-AC3B-4A23-A4F2-13A5F94666FD}" sibTransId="{4F48F308-DEE7-4200-BDB9-63CC1BD6F9CD}"/>
    <dgm:cxn modelId="{928BBC0A-013B-4165-8F6D-6C829A0C6888}" type="presOf" srcId="{EBF77154-6F14-42CC-96F1-43BB593DEBBE}" destId="{AC8BFC1F-5C14-4649-820E-11F7635AF8FE}" srcOrd="0" destOrd="0" presId="urn:microsoft.com/office/officeart/2005/8/layout/chevron2"/>
    <dgm:cxn modelId="{8478C759-F5DE-4C1C-A73D-7D92EA838541}" type="presOf" srcId="{435BAFD1-4446-4FF4-B7D4-318B0461031F}" destId="{AC8BFC1F-5C14-4649-820E-11F7635AF8FE}" srcOrd="0" destOrd="2" presId="urn:microsoft.com/office/officeart/2005/8/layout/chevron2"/>
    <dgm:cxn modelId="{279C3142-AACE-46C7-944A-4F6DE98EE777}" srcId="{C8B3251F-5A27-4B5D-B84F-DCECAAF20263}" destId="{E3EB074F-3796-4844-9BCE-566659E6CAEE}" srcOrd="1" destOrd="0" parTransId="{01FE6A7E-754F-4FB7-8172-FFC7D52D11DA}" sibTransId="{A2D668AB-AF90-4119-AAD8-4D50A09E0152}"/>
    <dgm:cxn modelId="{8E4F9415-83AB-4079-8FC5-02882070CE25}" type="presOf" srcId="{155328CE-695F-4A0F-BF2A-508DD670F2A3}" destId="{0A1CC27F-76E9-4DBA-8368-EE87A7A4E790}" srcOrd="0" destOrd="1" presId="urn:microsoft.com/office/officeart/2005/8/layout/chevron2"/>
    <dgm:cxn modelId="{1157C95A-A226-4A6B-A2A7-ED4902B06324}" type="presOf" srcId="{8BA1543A-7766-4786-8C0C-3E194F0F07D5}" destId="{1235A29E-72AB-4881-8BD9-1D2D00FBFFCD}" srcOrd="0" destOrd="2" presId="urn:microsoft.com/office/officeart/2005/8/layout/chevron2"/>
    <dgm:cxn modelId="{14BE40CA-A8EB-49DF-BA13-1FC754A8D154}" type="presOf" srcId="{63094C78-3E5A-4EA5-94E6-8E241D626016}" destId="{0A1CC27F-76E9-4DBA-8368-EE87A7A4E790}" srcOrd="0" destOrd="0" presId="urn:microsoft.com/office/officeart/2005/8/layout/chevron2"/>
    <dgm:cxn modelId="{865B4DCD-31F0-4C42-AB6A-D3F9EC84731D}" srcId="{D61AE03D-7211-488E-B00D-8D95D65A2209}" destId="{C976DD6F-4C0F-44B6-8A65-F4DC9BEDAF69}" srcOrd="1" destOrd="0" parTransId="{E23C79B7-4A2D-445A-8EC0-F45E5AEA2523}" sibTransId="{383DC5AF-C9E0-43CA-93A9-D89B77D3B070}"/>
    <dgm:cxn modelId="{7827B7D7-1432-424A-B817-7B6FFC686B8F}" srcId="{D61AE03D-7211-488E-B00D-8D95D65A2209}" destId="{76D26B07-363A-47B4-9264-BBCDC35E6A47}" srcOrd="0" destOrd="0" parTransId="{519140B8-8ED9-4485-8ACE-CCFF00A77F13}" sibTransId="{B44D38DA-14A3-468E-9EE5-55ED2D8C39A7}"/>
    <dgm:cxn modelId="{7EE5B05B-13AE-4A5A-980F-5E038CFF722E}" srcId="{E3EB074F-3796-4844-9BCE-566659E6CAEE}" destId="{D9499CAB-B09F-4639-8E7A-F2DEE8F2F4D0}" srcOrd="2" destOrd="0" parTransId="{FA214F66-E310-4F97-81BB-2C1495C2467D}" sibTransId="{AE9C3563-0C73-4E77-81C4-5B3EE873CEC7}"/>
    <dgm:cxn modelId="{739255F0-7416-4D03-8B8B-795258271E6E}" type="presOf" srcId="{C8B3251F-5A27-4B5D-B84F-DCECAAF20263}" destId="{B553BD1C-A253-4A76-B140-C07F3C94B175}" srcOrd="0" destOrd="0" presId="urn:microsoft.com/office/officeart/2005/8/layout/chevron2"/>
    <dgm:cxn modelId="{82BF988E-DB21-45E9-B31E-802ED9933497}" type="presOf" srcId="{76D26B07-363A-47B4-9264-BBCDC35E6A47}" destId="{1235A29E-72AB-4881-8BD9-1D2D00FBFFCD}" srcOrd="0" destOrd="0" presId="urn:microsoft.com/office/officeart/2005/8/layout/chevron2"/>
    <dgm:cxn modelId="{630BED61-0AB5-4735-9EEA-FEAC4BD0CC05}" type="presOf" srcId="{E3EB074F-3796-4844-9BCE-566659E6CAEE}" destId="{04589AC8-DC44-49E0-A9DD-0A4A889FF6F8}" srcOrd="0" destOrd="0" presId="urn:microsoft.com/office/officeart/2005/8/layout/chevron2"/>
    <dgm:cxn modelId="{C3A20815-CBEB-43B2-A1ED-9ACB71718C7C}" type="presOf" srcId="{D9499CAB-B09F-4639-8E7A-F2DEE8F2F4D0}" destId="{0A1CC27F-76E9-4DBA-8368-EE87A7A4E790}" srcOrd="0" destOrd="2" presId="urn:microsoft.com/office/officeart/2005/8/layout/chevron2"/>
    <dgm:cxn modelId="{F907C576-878C-4D24-A9CE-566A088ACE44}" srcId="{C8B3251F-5A27-4B5D-B84F-DCECAAF20263}" destId="{48DF0DC3-9AB4-4323-A4E0-0C93341FC3D9}" srcOrd="0" destOrd="0" parTransId="{70A20737-4188-4527-91AF-2F35E441EEDB}" sibTransId="{75097AAB-F288-4621-AD23-DE071BDD5A41}"/>
    <dgm:cxn modelId="{A71797D4-4506-4809-A3A6-0438FDCEB63E}" type="presOf" srcId="{52DE0A50-F0E5-41E7-8483-20C887545F31}" destId="{AC8BFC1F-5C14-4649-820E-11F7635AF8FE}" srcOrd="0" destOrd="1" presId="urn:microsoft.com/office/officeart/2005/8/layout/chevron2"/>
    <dgm:cxn modelId="{02935EF0-6774-4C31-8AFB-578DE78DB6A5}" type="presParOf" srcId="{B553BD1C-A253-4A76-B140-C07F3C94B175}" destId="{4A4AFC0C-9DCF-4283-B9FB-A30CE3B578D7}" srcOrd="0" destOrd="0" presId="urn:microsoft.com/office/officeart/2005/8/layout/chevron2"/>
    <dgm:cxn modelId="{3494D701-1EC7-4CD9-BC88-C004B9B4F589}" type="presParOf" srcId="{4A4AFC0C-9DCF-4283-B9FB-A30CE3B578D7}" destId="{1985CF4D-A073-4A7E-AE00-839863C96B64}" srcOrd="0" destOrd="0" presId="urn:microsoft.com/office/officeart/2005/8/layout/chevron2"/>
    <dgm:cxn modelId="{1A12D094-E2D8-4F1B-8B78-AD0D839D8662}" type="presParOf" srcId="{4A4AFC0C-9DCF-4283-B9FB-A30CE3B578D7}" destId="{AC8BFC1F-5C14-4649-820E-11F7635AF8FE}" srcOrd="1" destOrd="0" presId="urn:microsoft.com/office/officeart/2005/8/layout/chevron2"/>
    <dgm:cxn modelId="{592B3E74-71B5-4925-9704-468B55DB73B2}" type="presParOf" srcId="{B553BD1C-A253-4A76-B140-C07F3C94B175}" destId="{3244D825-9CAB-40FA-A859-528E5DD8E4C4}" srcOrd="1" destOrd="0" presId="urn:microsoft.com/office/officeart/2005/8/layout/chevron2"/>
    <dgm:cxn modelId="{423E3255-8D44-4FB7-A7E8-041E16E53F56}" type="presParOf" srcId="{B553BD1C-A253-4A76-B140-C07F3C94B175}" destId="{E4696BB9-1CB0-4C9B-89E7-4EE3CE3F5C59}" srcOrd="2" destOrd="0" presId="urn:microsoft.com/office/officeart/2005/8/layout/chevron2"/>
    <dgm:cxn modelId="{F7021B1F-0CF8-4940-81BD-7107E2ACA021}" type="presParOf" srcId="{E4696BB9-1CB0-4C9B-89E7-4EE3CE3F5C59}" destId="{04589AC8-DC44-49E0-A9DD-0A4A889FF6F8}" srcOrd="0" destOrd="0" presId="urn:microsoft.com/office/officeart/2005/8/layout/chevron2"/>
    <dgm:cxn modelId="{D974BF4C-0F4B-4805-9DBE-F03CC8BBB567}" type="presParOf" srcId="{E4696BB9-1CB0-4C9B-89E7-4EE3CE3F5C59}" destId="{0A1CC27F-76E9-4DBA-8368-EE87A7A4E790}" srcOrd="1" destOrd="0" presId="urn:microsoft.com/office/officeart/2005/8/layout/chevron2"/>
    <dgm:cxn modelId="{65A38296-38A1-4A08-91B7-418A5314642A}" type="presParOf" srcId="{B553BD1C-A253-4A76-B140-C07F3C94B175}" destId="{7017A25F-CE88-41F0-8092-BE92765F7147}" srcOrd="3" destOrd="0" presId="urn:microsoft.com/office/officeart/2005/8/layout/chevron2"/>
    <dgm:cxn modelId="{53348FAA-42A2-4DA9-8F11-CAE587BECDDD}" type="presParOf" srcId="{B553BD1C-A253-4A76-B140-C07F3C94B175}" destId="{40732580-B854-4033-8674-F7E673A9E6CC}" srcOrd="4" destOrd="0" presId="urn:microsoft.com/office/officeart/2005/8/layout/chevron2"/>
    <dgm:cxn modelId="{2B131AD1-4401-472E-96D9-725D92351463}" type="presParOf" srcId="{40732580-B854-4033-8674-F7E673A9E6CC}" destId="{1F36C17F-3CFA-491A-81F4-6F7D4EB69678}" srcOrd="0" destOrd="0" presId="urn:microsoft.com/office/officeart/2005/8/layout/chevron2"/>
    <dgm:cxn modelId="{313A514A-B6B2-433C-9F10-677E899A1BA5}" type="presParOf" srcId="{40732580-B854-4033-8674-F7E673A9E6CC}" destId="{1235A29E-72AB-4881-8BD9-1D2D00FBFFC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5CF4D-A073-4A7E-AE00-839863C96B64}">
      <dsp:nvSpPr>
        <dsp:cNvPr id="0" name=""/>
        <dsp:cNvSpPr/>
      </dsp:nvSpPr>
      <dsp:spPr>
        <a:xfrm rot="5400000">
          <a:off x="-255366" y="256932"/>
          <a:ext cx="1702444" cy="119171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ESSER I</a:t>
          </a:r>
          <a:endParaRPr lang="en-US" sz="2600" kern="1200" dirty="0"/>
        </a:p>
      </dsp:txBody>
      <dsp:txXfrm rot="-5400000">
        <a:off x="1" y="597422"/>
        <a:ext cx="1191711" cy="510733"/>
      </dsp:txXfrm>
    </dsp:sp>
    <dsp:sp modelId="{AC8BFC1F-5C14-4649-820E-11F7635AF8FE}">
      <dsp:nvSpPr>
        <dsp:cNvPr id="0" name=""/>
        <dsp:cNvSpPr/>
      </dsp:nvSpPr>
      <dsp:spPr>
        <a:xfrm rot="5400000">
          <a:off x="4075604" y="-2882327"/>
          <a:ext cx="1106589" cy="6874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13.5 billion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1.2 billion to Texas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876,000 to Burleson ISD</a:t>
          </a:r>
          <a:endParaRPr lang="en-US" sz="2000" kern="1200" dirty="0"/>
        </a:p>
      </dsp:txBody>
      <dsp:txXfrm rot="-5400000">
        <a:off x="1191712" y="55584"/>
        <a:ext cx="6820356" cy="998551"/>
      </dsp:txXfrm>
    </dsp:sp>
    <dsp:sp modelId="{04589AC8-DC44-49E0-A9DD-0A4A889FF6F8}">
      <dsp:nvSpPr>
        <dsp:cNvPr id="0" name=""/>
        <dsp:cNvSpPr/>
      </dsp:nvSpPr>
      <dsp:spPr>
        <a:xfrm rot="5400000">
          <a:off x="-255366" y="1766344"/>
          <a:ext cx="1702444" cy="119171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ESSER II</a:t>
          </a:r>
          <a:endParaRPr lang="en-US" sz="2600" kern="1200" dirty="0"/>
        </a:p>
      </dsp:txBody>
      <dsp:txXfrm rot="-5400000">
        <a:off x="1" y="2106834"/>
        <a:ext cx="1191711" cy="510733"/>
      </dsp:txXfrm>
    </dsp:sp>
    <dsp:sp modelId="{0A1CC27F-76E9-4DBA-8368-EE87A7A4E790}">
      <dsp:nvSpPr>
        <dsp:cNvPr id="0" name=""/>
        <dsp:cNvSpPr/>
      </dsp:nvSpPr>
      <dsp:spPr>
        <a:xfrm rot="5400000">
          <a:off x="4075604" y="-1372915"/>
          <a:ext cx="1106589" cy="6874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57 billion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5.1-5.5 billion to Texas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3.8 million to Burleson ISD </a:t>
          </a:r>
          <a:endParaRPr lang="en-US" sz="2000" kern="1200" dirty="0"/>
        </a:p>
      </dsp:txBody>
      <dsp:txXfrm rot="-5400000">
        <a:off x="1191712" y="1564996"/>
        <a:ext cx="6820356" cy="998551"/>
      </dsp:txXfrm>
    </dsp:sp>
    <dsp:sp modelId="{1F36C17F-3CFA-491A-81F4-6F7D4EB69678}">
      <dsp:nvSpPr>
        <dsp:cNvPr id="0" name=""/>
        <dsp:cNvSpPr/>
      </dsp:nvSpPr>
      <dsp:spPr>
        <a:xfrm rot="5400000">
          <a:off x="-255366" y="3275756"/>
          <a:ext cx="1702444" cy="119171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ESSER III</a:t>
          </a:r>
          <a:endParaRPr lang="en-US" sz="2600" kern="1200" dirty="0"/>
        </a:p>
      </dsp:txBody>
      <dsp:txXfrm rot="-5400000">
        <a:off x="1" y="3616246"/>
        <a:ext cx="1191711" cy="510733"/>
      </dsp:txXfrm>
    </dsp:sp>
    <dsp:sp modelId="{1235A29E-72AB-4881-8BD9-1D2D00FBFFCD}">
      <dsp:nvSpPr>
        <dsp:cNvPr id="0" name=""/>
        <dsp:cNvSpPr/>
      </dsp:nvSpPr>
      <dsp:spPr>
        <a:xfrm rot="5400000">
          <a:off x="4075604" y="136496"/>
          <a:ext cx="1106589" cy="6874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122 billion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12.4 billion to Texas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8.5 million to Burleson ISD</a:t>
          </a:r>
          <a:endParaRPr lang="en-US" sz="2000" kern="1200" dirty="0"/>
        </a:p>
      </dsp:txBody>
      <dsp:txXfrm rot="-5400000">
        <a:off x="1191712" y="3074408"/>
        <a:ext cx="6820356" cy="998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0.58116</cdr:x>
      <cdr:y>0.13559</cdr:y>
    </cdr:from>
    <cdr:to>
      <cdr:x>0.65475</cdr:x>
      <cdr:y>0.20581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4876800" y="609600"/>
          <a:ext cx="617532" cy="31569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aseline="0" dirty="0">
              <a:latin typeface="+mn-lt"/>
            </a:rPr>
            <a:t>4.3</a:t>
          </a:r>
          <a:r>
            <a:rPr lang="en-US" sz="1200" baseline="0" dirty="0">
              <a:latin typeface="+mn-lt"/>
            </a:rPr>
            <a:t>%</a:t>
          </a:r>
          <a:endParaRPr lang="en-US" sz="12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0.72645</cdr:x>
      <cdr:y>0.13559</cdr:y>
    </cdr:from>
    <cdr:to>
      <cdr:x>0.79172</cdr:x>
      <cdr:y>0.18982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96000" y="609600"/>
          <a:ext cx="547715" cy="243807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aseline="0" dirty="0">
              <a:latin typeface="+mn-lt"/>
            </a:rPr>
            <a:t>1.8</a:t>
          </a:r>
          <a:r>
            <a:rPr lang="en-US" sz="1200" baseline="0" dirty="0">
              <a:latin typeface="+mn-lt"/>
            </a:rPr>
            <a:t>%</a:t>
          </a:r>
          <a:endParaRPr lang="en-US" sz="12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0.80817</cdr:x>
      <cdr:y>0.13559</cdr:y>
    </cdr:from>
    <cdr:to>
      <cdr:x>0.88176</cdr:x>
      <cdr:y>0.19159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781800" y="609600"/>
          <a:ext cx="617532" cy="251764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aseline="0" dirty="0">
              <a:latin typeface="+mn-lt"/>
            </a:rPr>
            <a:t>3.3</a:t>
          </a:r>
          <a:r>
            <a:rPr lang="en-US" sz="1200" baseline="0" dirty="0">
              <a:latin typeface="+mn-lt"/>
            </a:rPr>
            <a:t>%</a:t>
          </a:r>
          <a:endParaRPr lang="en-US" sz="12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</cdr:x>
      <cdr:y>0.13559</cdr:y>
    </cdr:from>
    <cdr:to>
      <cdr:x>0.57359</cdr:x>
      <cdr:y>0.1907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4195762" y="609600"/>
          <a:ext cx="617532" cy="247764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aseline="0">
              <a:latin typeface="+mn-lt"/>
            </a:rPr>
            <a:t>3.4</a:t>
          </a:r>
          <a:r>
            <a:rPr lang="en-US" sz="1200" baseline="0">
              <a:latin typeface="+mn-lt"/>
            </a:rPr>
            <a:t>%</a:t>
          </a:r>
          <a:endParaRPr lang="en-US" sz="1200">
            <a:latin typeface="+mn-lt"/>
          </a:endParaRPr>
        </a:p>
      </cdr:txBody>
    </cdr:sp>
  </cdr:relSizeAnchor>
  <cdr:relSizeAnchor xmlns:cdr="http://schemas.openxmlformats.org/drawingml/2006/chartDrawing">
    <cdr:from>
      <cdr:x>0.6538</cdr:x>
      <cdr:y>0.13559</cdr:y>
    </cdr:from>
    <cdr:to>
      <cdr:x>0.71906</cdr:x>
      <cdr:y>0.18981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486400" y="609600"/>
          <a:ext cx="547631" cy="243762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aseline="0" dirty="0">
              <a:latin typeface="+mn-lt"/>
            </a:rPr>
            <a:t>2.6</a:t>
          </a:r>
          <a:r>
            <a:rPr lang="en-US" sz="1200" baseline="0" dirty="0">
              <a:latin typeface="+mn-lt"/>
            </a:rPr>
            <a:t>%</a:t>
          </a:r>
          <a:endParaRPr lang="en-US" sz="1200" dirty="0">
            <a:latin typeface="+mn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0.92149</cdr:x>
      <cdr:y>0.17323</cdr:y>
    </cdr:from>
    <cdr:to>
      <cdr:x>0.99599</cdr:x>
      <cdr:y>0.20997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58100" y="628651"/>
          <a:ext cx="619125" cy="13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0.86506</cdr:x>
      <cdr:y>0.74279</cdr:y>
    </cdr:from>
    <cdr:to>
      <cdr:x>0.98117</cdr:x>
      <cdr:y>0.7979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877152" y="2695591"/>
          <a:ext cx="1057286" cy="199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/>
            <a:t>8,533,384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3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B7394ACE-13BF-4784-8F62-12D5A6B49AA5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7" y="4444546"/>
            <a:ext cx="5558801" cy="3637020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3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85B48ABB-35BA-471D-9AE4-49FE73279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note about</a:t>
            </a:r>
            <a:r>
              <a:rPr lang="en-US" baseline="0" dirty="0" smtClean="0"/>
              <a:t> amount collected for PVS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1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96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2.5% midpoint last year was $617,876, 3% was $734,521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74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8ABB-35BA-471D-9AE4-49FE7327924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9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7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928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983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221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64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896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447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003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4040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35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66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403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882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01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26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63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91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08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01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03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3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C995-FA3A-45B5-BFC1-3AAE01F0A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6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2021-22 Budget Workshop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9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2021-22 Expenditure Factors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2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Budget Considerations - Salaries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Teachers/Nurses</a:t>
            </a:r>
          </a:p>
          <a:p>
            <a:pPr lvl="1"/>
            <a:r>
              <a:rPr lang="en-US" sz="2200" dirty="0" smtClean="0"/>
              <a:t>Beginning pay from $55,500 to $56,800</a:t>
            </a:r>
          </a:p>
          <a:p>
            <a:pPr lvl="1"/>
            <a:r>
              <a:rPr lang="en-US" sz="2200" dirty="0" smtClean="0"/>
              <a:t>$1,300 increase for teachers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dirty="0" smtClean="0"/>
              <a:t>Non-Teacher Employee Groups</a:t>
            </a:r>
          </a:p>
          <a:p>
            <a:pPr lvl="1">
              <a:spcBef>
                <a:spcPts val="600"/>
              </a:spcBef>
            </a:pPr>
            <a:r>
              <a:rPr lang="en-US" sz="2500" dirty="0" smtClean="0"/>
              <a:t>2% of midpoint</a:t>
            </a:r>
          </a:p>
          <a:p>
            <a:pPr lvl="1">
              <a:spcBef>
                <a:spcPts val="600"/>
              </a:spcBef>
            </a:pPr>
            <a:r>
              <a:rPr lang="en-US" sz="2500" dirty="0" smtClean="0"/>
              <a:t>New scales</a:t>
            </a:r>
          </a:p>
          <a:p>
            <a:pPr lvl="1">
              <a:spcBef>
                <a:spcPts val="600"/>
              </a:spcBef>
            </a:pPr>
            <a:r>
              <a:rPr lang="en-US" sz="2500" dirty="0" smtClean="0"/>
              <a:t>ACA requirements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 smtClean="0"/>
              <a:t>3. Insurance Contribution</a:t>
            </a:r>
          </a:p>
          <a:p>
            <a:pPr lvl="1">
              <a:spcBef>
                <a:spcPts val="600"/>
              </a:spcBef>
            </a:pPr>
            <a:r>
              <a:rPr lang="en-US" sz="2500" dirty="0" smtClean="0"/>
              <a:t>Increase from $235 to $250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 smtClean="0"/>
              <a:t>4. New Hires – </a:t>
            </a:r>
            <a:r>
              <a:rPr lang="en-US" sz="2400" dirty="0" smtClean="0"/>
              <a:t>CTE, Spanish, REALM, Reading Academies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 smtClean="0"/>
              <a:t>5. SRO Officers</a:t>
            </a:r>
          </a:p>
          <a:p>
            <a:pPr marL="548640" lvl="1" indent="0">
              <a:buNone/>
            </a:pPr>
            <a:endParaRPr lang="en-US" sz="1900" dirty="0" smtClean="0"/>
          </a:p>
          <a:p>
            <a:pPr marL="834390" lvl="3" indent="-285750">
              <a:buFont typeface="Wingdings" panose="05000000000000000000" pitchFamily="2" charset="2"/>
              <a:buChar char="§"/>
            </a:pPr>
            <a:endParaRPr lang="en-US" sz="1900" dirty="0"/>
          </a:p>
          <a:p>
            <a:pPr marL="0" lvl="1" indent="0">
              <a:buNone/>
            </a:pPr>
            <a:endParaRPr lang="en-US" sz="2800" dirty="0"/>
          </a:p>
          <a:p>
            <a:pPr marL="649224" indent="-283464">
              <a:buFont typeface="Wingdings" panose="05000000000000000000" pitchFamily="2" charset="2"/>
              <a:buChar char="§"/>
            </a:pPr>
            <a:endParaRPr lang="en-US" dirty="0"/>
          </a:p>
          <a:p>
            <a:pPr marL="649224" indent="-283464"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33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Teacher Matrix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408305"/>
              </p:ext>
            </p:extLst>
          </p:nvPr>
        </p:nvGraphicFramePr>
        <p:xfrm>
          <a:off x="1693069" y="1295400"/>
          <a:ext cx="5715000" cy="480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4" imgW="4943366" imgH="5343573" progId="Excel.Sheet.12">
                  <p:embed/>
                </p:oleObj>
              </mc:Choice>
              <mc:Fallback>
                <p:oleObj name="Worksheet" r:id="rId4" imgW="4943366" imgH="53435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3069" y="1295400"/>
                        <a:ext cx="5715000" cy="4805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980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General Fund – 2021-22 Projected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360986"/>
              </p:ext>
            </p:extLst>
          </p:nvPr>
        </p:nvGraphicFramePr>
        <p:xfrm>
          <a:off x="380999" y="838200"/>
          <a:ext cx="8153402" cy="20990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2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5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7300">
                  <a:extLst>
                    <a:ext uri="{9D8B030D-6E8A-4147-A177-3AD203B41FA5}">
                      <a16:colId xmlns:a16="http://schemas.microsoft.com/office/drawing/2014/main" val="1805784144"/>
                    </a:ext>
                  </a:extLst>
                </a:gridCol>
              </a:tblGrid>
              <a:tr h="757909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+mn-lt"/>
                        </a:rPr>
                        <a:t>Revenue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2020-21 Original Budget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2020-21 Estimated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Finish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2021-22 Projected - $1.0383/$1.0012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82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Local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+mn-lt"/>
                        </a:rPr>
                        <a:t>58,343,098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56,525,000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58,067,999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82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State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+mn-lt"/>
                        </a:rPr>
                        <a:t>60,831,456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63,492,285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61,939,498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82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Federal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>
                          <a:latin typeface="+mn-lt"/>
                        </a:rPr>
                        <a:t>1,620,000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>
                          <a:solidFill>
                            <a:schemeClr val="tx1"/>
                          </a:solidFill>
                          <a:latin typeface="+mn-lt"/>
                        </a:rPr>
                        <a:t>1,620,000</a:t>
                      </a:r>
                      <a:endParaRPr lang="en-US" sz="160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>
                          <a:solidFill>
                            <a:schemeClr val="tx1"/>
                          </a:solidFill>
                          <a:latin typeface="+mn-lt"/>
                        </a:rPr>
                        <a:t>1,920,000</a:t>
                      </a:r>
                      <a:endParaRPr lang="en-US" sz="160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82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Total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+mn-lt"/>
                        </a:rPr>
                        <a:t>120,794,554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121,637,285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121,927,497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697139"/>
              </p:ext>
            </p:extLst>
          </p:nvPr>
        </p:nvGraphicFramePr>
        <p:xfrm>
          <a:off x="381000" y="3124200"/>
          <a:ext cx="8229601" cy="29732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7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7275">
                  <a:extLst>
                    <a:ext uri="{9D8B030D-6E8A-4147-A177-3AD203B41FA5}">
                      <a16:colId xmlns:a16="http://schemas.microsoft.com/office/drawing/2014/main" val="3979779103"/>
                    </a:ext>
                  </a:extLst>
                </a:gridCol>
              </a:tblGrid>
              <a:tr h="61715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Expenses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2020-21 Original Budget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2020-21 Estimated</a:t>
                      </a:r>
                      <a:r>
                        <a:rPr lang="en-US" sz="1600" b="0" baseline="0" dirty="0" smtClean="0"/>
                        <a:t> Finish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2021-22 Projected - $1.0383/$1.0012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3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Payroll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92,057,099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91,980,522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94,562,005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Cont. 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12,980,517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13,338,595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13,416,140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3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Supplies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3,761,595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3,626,206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3,674,329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Misc. Operating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2,235,446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2,109,733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2,942,421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3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Debt Service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112,408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112,322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112,408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Capital Outlay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98,146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144,299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160,146</a:t>
                      </a: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3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111,245,111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111,311,677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none" dirty="0" smtClean="0"/>
                        <a:t>114,867,449</a:t>
                      </a:r>
                      <a:endParaRPr lang="en-US" sz="16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3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2021-22 Fund Balance Projection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697152"/>
              </p:ext>
            </p:extLst>
          </p:nvPr>
        </p:nvGraphicFramePr>
        <p:xfrm>
          <a:off x="838200" y="1447800"/>
          <a:ext cx="7086600" cy="18505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43300">
                  <a:extLst>
                    <a:ext uri="{9D8B030D-6E8A-4147-A177-3AD203B41FA5}">
                      <a16:colId xmlns:a16="http://schemas.microsoft.com/office/drawing/2014/main" val="597801765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3135096082"/>
                    </a:ext>
                  </a:extLst>
                </a:gridCol>
              </a:tblGrid>
              <a:tr h="433962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Fund Balance</a:t>
                      </a:r>
                      <a:r>
                        <a:rPr lang="en-US" baseline="0" dirty="0" smtClean="0"/>
                        <a:t> Projection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676680"/>
                  </a:ext>
                </a:extLst>
              </a:tr>
              <a:tr h="43396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7,060,048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Projected</a:t>
                      </a:r>
                      <a:r>
                        <a:rPr lang="en-US" sz="1800" baseline="0" dirty="0" smtClean="0"/>
                        <a:t> budget excess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11805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 smtClean="0"/>
                        <a:t>(7,000,000)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Transfer</a:t>
                      </a:r>
                      <a:r>
                        <a:rPr lang="en-US" sz="1800" baseline="0" dirty="0" smtClean="0"/>
                        <a:t> out ($0.13)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25856"/>
                  </a:ext>
                </a:extLst>
              </a:tr>
              <a:tr h="433962">
                <a:tc>
                  <a:txBody>
                    <a:bodyPr/>
                    <a:lstStyle/>
                    <a:p>
                      <a:r>
                        <a:rPr lang="en-US" sz="1800" u="dbl" baseline="0" dirty="0" smtClean="0">
                          <a:solidFill>
                            <a:schemeClr val="tx1"/>
                          </a:solidFill>
                        </a:rPr>
                        <a:t>60,048</a:t>
                      </a:r>
                      <a:endParaRPr lang="en-US" sz="1800" u="dbl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Excess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to f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und balance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046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5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100667"/>
          </a:xfrm>
        </p:spPr>
        <p:txBody>
          <a:bodyPr/>
          <a:lstStyle/>
          <a:p>
            <a:r>
              <a:rPr lang="en-US" dirty="0" smtClean="0"/>
              <a:t>ESSER Monies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580405"/>
              </p:ext>
            </p:extLst>
          </p:nvPr>
        </p:nvGraphicFramePr>
        <p:xfrm>
          <a:off x="506413" y="1600200"/>
          <a:ext cx="8066087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72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53200" y="5835133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Total - $13,948,283</a:t>
            </a:r>
            <a:endParaRPr lang="en-US" sz="1600" dirty="0">
              <a:latin typeface="+mn-lt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230487"/>
              </p:ext>
            </p:extLst>
          </p:nvPr>
        </p:nvGraphicFramePr>
        <p:xfrm>
          <a:off x="609600" y="1614487"/>
          <a:ext cx="7696200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92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Debt Service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058269"/>
              </p:ext>
            </p:extLst>
          </p:nvPr>
        </p:nvGraphicFramePr>
        <p:xfrm>
          <a:off x="457200" y="914400"/>
          <a:ext cx="7772400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Revenue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2020-21 Original Budget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2020-21 </a:t>
                      </a:r>
                      <a:r>
                        <a:rPr lang="en-US" sz="1800" dirty="0" smtClean="0"/>
                        <a:t>Estimated</a:t>
                      </a:r>
                      <a:r>
                        <a:rPr lang="en-US" sz="1800" baseline="0" dirty="0" smtClean="0"/>
                        <a:t> Finish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2021-22 Projected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27,122,191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27,122,191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28,506,638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0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553,553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431,809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27,122,191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27,675,744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28,938,447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918178"/>
              </p:ext>
            </p:extLst>
          </p:nvPr>
        </p:nvGraphicFramePr>
        <p:xfrm>
          <a:off x="457200" y="3276600"/>
          <a:ext cx="7772399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Expenses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2020-21 Original Budget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2020-21 </a:t>
                      </a:r>
                      <a:r>
                        <a:rPr lang="en-US" sz="1800" dirty="0" smtClean="0"/>
                        <a:t>Estimated</a:t>
                      </a:r>
                      <a:r>
                        <a:rPr lang="en-US" sz="1800" baseline="0" dirty="0" smtClean="0"/>
                        <a:t> Finish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2021-22 Projected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Debt Service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23,163,198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22,660,040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22,887,204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23,163,198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22,660,040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22,887,204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47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Food Service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15680"/>
              </p:ext>
            </p:extLst>
          </p:nvPr>
        </p:nvGraphicFramePr>
        <p:xfrm>
          <a:off x="457199" y="1080516"/>
          <a:ext cx="8077201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7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656731910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Revenue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2020-21 Original Budget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2020-21 </a:t>
                      </a:r>
                      <a:r>
                        <a:rPr lang="en-US" sz="1400" b="0" dirty="0" smtClean="0"/>
                        <a:t>Estimated</a:t>
                      </a:r>
                      <a:r>
                        <a:rPr lang="en-US" sz="1400" b="0" baseline="0" dirty="0" smtClean="0"/>
                        <a:t> Finish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2021-22 Projected</a:t>
                      </a:r>
                    </a:p>
                    <a:p>
                      <a:pPr algn="ctr"/>
                      <a:endParaRPr lang="en-US" sz="14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3,154,481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467,683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1,000,000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120,000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76,093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135,000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Federal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3,338,206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4,939,808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5,412,453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6,612,687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5,483,584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6,547,453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94831"/>
              </p:ext>
            </p:extLst>
          </p:nvPr>
        </p:nvGraphicFramePr>
        <p:xfrm>
          <a:off x="429767" y="3252216"/>
          <a:ext cx="8115299" cy="1676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1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8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2911947517"/>
                    </a:ext>
                  </a:extLst>
                </a:gridCol>
              </a:tblGrid>
              <a:tr h="577327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Expenses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2020-21 Original Budget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2020-21 </a:t>
                      </a:r>
                      <a:r>
                        <a:rPr lang="en-US" sz="1600" b="0" dirty="0" smtClean="0"/>
                        <a:t>Estimated</a:t>
                      </a:r>
                      <a:r>
                        <a:rPr lang="en-US" sz="1600" b="0" baseline="0" dirty="0" smtClean="0"/>
                        <a:t> Finish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2021-22 Projected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Food Service (35)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6,616,286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5,917,200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6,509,677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Operations (51)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35,000</a:t>
                      </a:r>
                      <a:endParaRPr lang="en-US" sz="18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35,000</a:t>
                      </a:r>
                      <a:endParaRPr lang="en-US" sz="18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35,000</a:t>
                      </a:r>
                      <a:endParaRPr lang="en-US" sz="18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9326"/>
                  </a:ext>
                </a:extLst>
              </a:tr>
              <a:tr h="329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6,651,286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5,952,000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6,544,677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81331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24400" y="5119116"/>
            <a:ext cx="167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Loss will impact</a:t>
            </a:r>
          </a:p>
          <a:p>
            <a:pPr algn="ctr"/>
            <a:r>
              <a:rPr lang="en-US" sz="1600" dirty="0" smtClean="0"/>
              <a:t>General Fund or ESSER. Does not include summer feeding.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47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Wrapping up 2020-21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546231"/>
              </p:ext>
            </p:extLst>
          </p:nvPr>
        </p:nvGraphicFramePr>
        <p:xfrm>
          <a:off x="457200" y="838200"/>
          <a:ext cx="77724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61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Revenue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Revised Budget</a:t>
                      </a:r>
                    </a:p>
                    <a:p>
                      <a:pPr algn="ctr"/>
                      <a:r>
                        <a:rPr lang="en-US" sz="1800" dirty="0" smtClean="0"/>
                        <a:t>$1.0684/$1.0383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2020-21 Estimated</a:t>
                      </a:r>
                      <a:r>
                        <a:rPr lang="en-US" sz="1800" baseline="0" dirty="0" smtClean="0"/>
                        <a:t> Finish - $1.0383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58,343,098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56,525,000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60,831,456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63,492,285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Federal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1,620,000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1,620,000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Total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120,794,554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121,637,285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121213"/>
              </p:ext>
            </p:extLst>
          </p:nvPr>
        </p:nvGraphicFramePr>
        <p:xfrm>
          <a:off x="457200" y="3124200"/>
          <a:ext cx="7772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Expenses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Revised Budget</a:t>
                      </a:r>
                    </a:p>
                    <a:p>
                      <a:pPr algn="ctr"/>
                      <a:r>
                        <a:rPr lang="en-US" sz="1800" dirty="0" smtClean="0"/>
                        <a:t>$1.0684/$1.0383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2020-21 Estimated</a:t>
                      </a:r>
                      <a:r>
                        <a:rPr lang="en-US" sz="1800" baseline="0" dirty="0" smtClean="0"/>
                        <a:t> Finish - $1.0383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Payroll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92,057,099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91,980,522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Contracted Services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12,980,517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13,338,595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Supplies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3,761,595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3,626,206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Misc. Operating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2,235,446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2,109,733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Debt Service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112,408</a:t>
                      </a:r>
                      <a:endParaRPr lang="en-US" sz="18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112,322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Capital Outlay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98,146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144,299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Total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111,245,211</a:t>
                      </a:r>
                      <a:endParaRPr lang="en-US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111,311,677</a:t>
                      </a:r>
                      <a:endParaRPr lang="en-US" sz="1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Remaining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9,549,343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10,325,608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29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Fund Balance Summary – General Fund</a:t>
            </a:r>
            <a:endParaRPr lang="en-US" sz="40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136897"/>
              </p:ext>
            </p:extLst>
          </p:nvPr>
        </p:nvGraphicFramePr>
        <p:xfrm>
          <a:off x="735980" y="990600"/>
          <a:ext cx="75438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General Fund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Beginning</a:t>
                      </a:r>
                      <a:r>
                        <a:rPr lang="en-US" sz="1800" baseline="0" dirty="0" smtClean="0"/>
                        <a:t> Fund Balance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36,222,707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2020-21 Total Excess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10,325,608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Predicted Transfer</a:t>
                      </a:r>
                      <a:r>
                        <a:rPr lang="en-US" sz="1800" baseline="0" dirty="0" smtClean="0"/>
                        <a:t> Out (.13 pennies)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/>
                        <a:t>(7,014,817)</a:t>
                      </a:r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Summer Projects,</a:t>
                      </a:r>
                      <a:r>
                        <a:rPr lang="en-US" sz="1800" b="0" baseline="0" dirty="0" smtClean="0"/>
                        <a:t> Compensation Resolution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(2,250,000)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60755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General</a:t>
                      </a:r>
                      <a:r>
                        <a:rPr lang="en-US" sz="1800" b="0" baseline="0" dirty="0" smtClean="0"/>
                        <a:t> Fund Excess 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1,060,791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Resolution</a:t>
                      </a:r>
                      <a:r>
                        <a:rPr lang="en-US" sz="1800" b="0" baseline="0" dirty="0" smtClean="0"/>
                        <a:t> to Transfer to Capital Projects*/FS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(1,060,791)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19195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Estimated</a:t>
                      </a:r>
                      <a:r>
                        <a:rPr lang="en-US" sz="1800" b="1" baseline="0" dirty="0" smtClean="0"/>
                        <a:t> Fund Balance as of June 30, 2021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36,222,707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213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Net change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-0-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90242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00100" y="59436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2000" dirty="0" smtClean="0">
                <a:latin typeface="+mn-lt"/>
              </a:rPr>
              <a:t>Finish summer projects, address facility needs, BCHS renovations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320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6738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Summer Projects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143000"/>
            <a:ext cx="6858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CHS </a:t>
            </a:r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urf </a:t>
            </a:r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ield </a:t>
            </a:r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enovations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Norwood greenhouse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Painting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Playgrounds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Concrete work and repairs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ADA compliance/handrails/toilet partitions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Windows and door replacement and repairs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Sidewalk additions and repairs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Drainage, mortar and drywall repairs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Perimeter fencing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BHS welding and ventilation booths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Technology/Projectors (pending reimbursement of grant funds)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9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2021-22 Revenue Factors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7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6738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2021-22 Revenue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u="sng" dirty="0"/>
              <a:t>Local</a:t>
            </a:r>
          </a:p>
          <a:p>
            <a:pPr lvl="1"/>
            <a:r>
              <a:rPr lang="en-US" b="1" dirty="0"/>
              <a:t>April </a:t>
            </a:r>
            <a:r>
              <a:rPr lang="en-US" b="1" dirty="0" smtClean="0"/>
              <a:t>2020 </a:t>
            </a:r>
            <a:r>
              <a:rPr lang="en-US" b="1" dirty="0"/>
              <a:t>Preliminary Taxable Value </a:t>
            </a:r>
            <a:r>
              <a:rPr lang="en-US" dirty="0"/>
              <a:t>- </a:t>
            </a:r>
            <a:r>
              <a:rPr lang="en-US" dirty="0" smtClean="0"/>
              <a:t>$5,416,773,693</a:t>
            </a:r>
            <a:endParaRPr lang="en-US" dirty="0"/>
          </a:p>
          <a:p>
            <a:pPr lvl="2"/>
            <a:r>
              <a:rPr lang="en-US" sz="2300" dirty="0"/>
              <a:t>Johnson County - </a:t>
            </a:r>
            <a:r>
              <a:rPr lang="en-US" sz="2300" dirty="0" smtClean="0"/>
              <a:t>$3,466,040,476 </a:t>
            </a:r>
            <a:r>
              <a:rPr lang="en-US" sz="2300" b="1" dirty="0" smtClean="0"/>
              <a:t>– </a:t>
            </a:r>
            <a:r>
              <a:rPr lang="en-US" sz="2300" b="1" i="0" dirty="0" smtClean="0">
                <a:solidFill>
                  <a:schemeClr val="tx1"/>
                </a:solidFill>
              </a:rPr>
              <a:t>Low vs. certified</a:t>
            </a:r>
          </a:p>
          <a:p>
            <a:pPr lvl="2"/>
            <a:r>
              <a:rPr lang="en-US" sz="2300" dirty="0" smtClean="0"/>
              <a:t>Tarrant County - $1,950,733,217 – </a:t>
            </a:r>
            <a:r>
              <a:rPr lang="en-US" sz="2300" b="1" i="0" dirty="0" smtClean="0">
                <a:solidFill>
                  <a:schemeClr val="tx1"/>
                </a:solidFill>
              </a:rPr>
              <a:t>High vs. certified</a:t>
            </a:r>
          </a:p>
          <a:p>
            <a:pPr lvl="2"/>
            <a:endParaRPr lang="en-US" sz="2300" b="1" i="0" dirty="0" smtClean="0"/>
          </a:p>
          <a:p>
            <a:pPr lvl="1"/>
            <a:r>
              <a:rPr lang="en-US" b="1" dirty="0" smtClean="0"/>
              <a:t>July 2020 </a:t>
            </a:r>
            <a:r>
              <a:rPr lang="en-US" b="1" dirty="0"/>
              <a:t>Certified Taxable Value </a:t>
            </a:r>
            <a:r>
              <a:rPr lang="en-US" dirty="0"/>
              <a:t>- </a:t>
            </a:r>
            <a:r>
              <a:rPr lang="en-US" dirty="0" smtClean="0"/>
              <a:t>$5,380,561,828</a:t>
            </a:r>
            <a:endParaRPr lang="en-US" dirty="0"/>
          </a:p>
          <a:p>
            <a:pPr lvl="2"/>
            <a:r>
              <a:rPr lang="en-US" sz="2300" dirty="0"/>
              <a:t>Johnson County - </a:t>
            </a:r>
            <a:r>
              <a:rPr lang="en-US" sz="2300" dirty="0" smtClean="0"/>
              <a:t>$3,510,267,171</a:t>
            </a:r>
            <a:endParaRPr lang="en-US" sz="2300" dirty="0"/>
          </a:p>
          <a:p>
            <a:pPr lvl="2"/>
            <a:r>
              <a:rPr lang="en-US" sz="2300" dirty="0"/>
              <a:t>Tarrant County - </a:t>
            </a:r>
            <a:r>
              <a:rPr lang="en-US" sz="2300" dirty="0" smtClean="0"/>
              <a:t>$1,870,294,657</a:t>
            </a:r>
            <a:endParaRPr lang="en-US" sz="2300" dirty="0"/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April/May 2021 </a:t>
            </a:r>
            <a:r>
              <a:rPr lang="en-US" b="1" dirty="0"/>
              <a:t>Preliminary Taxable Value </a:t>
            </a: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smtClean="0">
                <a:solidFill>
                  <a:schemeClr val="tx1"/>
                </a:solidFill>
              </a:rPr>
              <a:t>$5,858,201,329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sz="2300" dirty="0">
                <a:solidFill>
                  <a:schemeClr val="tx1"/>
                </a:solidFill>
              </a:rPr>
              <a:t>Johnson County - </a:t>
            </a:r>
            <a:r>
              <a:rPr lang="en-US" sz="2300" dirty="0" smtClean="0">
                <a:solidFill>
                  <a:schemeClr val="tx1"/>
                </a:solidFill>
              </a:rPr>
              <a:t>$3,771,725,925</a:t>
            </a:r>
          </a:p>
          <a:p>
            <a:pPr lvl="2"/>
            <a:r>
              <a:rPr lang="en-US" sz="2300" dirty="0" smtClean="0">
                <a:solidFill>
                  <a:schemeClr val="tx1"/>
                </a:solidFill>
              </a:rPr>
              <a:t>7.4% growth</a:t>
            </a:r>
            <a:endParaRPr lang="en-US" sz="2300" dirty="0">
              <a:solidFill>
                <a:schemeClr val="tx1"/>
              </a:solidFill>
            </a:endParaRPr>
          </a:p>
          <a:p>
            <a:pPr lvl="2"/>
            <a:endParaRPr lang="en-US" sz="2300" dirty="0" smtClean="0">
              <a:solidFill>
                <a:schemeClr val="tx1"/>
              </a:solidFill>
            </a:endParaRPr>
          </a:p>
          <a:p>
            <a:pPr lvl="2"/>
            <a:r>
              <a:rPr lang="en-US" sz="2300" dirty="0" smtClean="0">
                <a:solidFill>
                  <a:schemeClr val="tx1"/>
                </a:solidFill>
              </a:rPr>
              <a:t>Tarrant </a:t>
            </a:r>
            <a:r>
              <a:rPr lang="en-US" sz="2300" dirty="0">
                <a:solidFill>
                  <a:schemeClr val="tx1"/>
                </a:solidFill>
              </a:rPr>
              <a:t>County </a:t>
            </a:r>
            <a:r>
              <a:rPr lang="en-US" sz="2300" dirty="0" smtClean="0">
                <a:solidFill>
                  <a:schemeClr val="tx1"/>
                </a:solidFill>
              </a:rPr>
              <a:t>– April: $2,086,475,404/May: $2,043,311,642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sz="2300" dirty="0" smtClean="0">
                <a:solidFill>
                  <a:schemeClr val="tx1"/>
                </a:solidFill>
              </a:rPr>
              <a:t>11.6% growth (using 7.4% for revenue projections - $2,009,601,692)</a:t>
            </a:r>
            <a:endParaRPr lang="en-US" sz="2300" dirty="0">
              <a:solidFill>
                <a:schemeClr val="tx1"/>
              </a:solidFill>
            </a:endParaRPr>
          </a:p>
          <a:p>
            <a:endParaRPr lang="en-US" sz="3800" dirty="0" smtClean="0"/>
          </a:p>
        </p:txBody>
      </p:sp>
    </p:spTree>
    <p:extLst>
      <p:ext uri="{BB962C8B-B14F-4D97-AF65-F5344CB8AC3E}">
        <p14:creationId xmlns:p14="http://schemas.microsoft.com/office/powerpoint/2010/main" val="9826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186738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Value Growth and Tier One Tax Rates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769" y="914400"/>
            <a:ext cx="7620000" cy="472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5867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Legislative update not shown above. Changes range from $.08220 to $.9134.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6738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2021-22 Revenue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53400" cy="5486400"/>
          </a:xfrm>
        </p:spPr>
        <p:txBody>
          <a:bodyPr>
            <a:normAutofit/>
          </a:bodyPr>
          <a:lstStyle/>
          <a:p>
            <a:r>
              <a:rPr lang="en-US" sz="3800" u="sng" dirty="0" smtClean="0"/>
              <a:t>State</a:t>
            </a:r>
          </a:p>
          <a:p>
            <a:pPr marL="525780" lvl="1">
              <a:buFont typeface="Wingdings" panose="05000000000000000000" pitchFamily="2" charset="2"/>
              <a:buChar char="§"/>
            </a:pPr>
            <a:r>
              <a:rPr lang="en-US" sz="2300" dirty="0" smtClean="0">
                <a:solidFill>
                  <a:schemeClr val="tx1"/>
                </a:solidFill>
              </a:rPr>
              <a:t>ADA </a:t>
            </a:r>
          </a:p>
          <a:p>
            <a:pPr marL="800100" lvl="2" indent="-91440">
              <a:buFont typeface="Wingdings" panose="05000000000000000000" pitchFamily="2" charset="2"/>
              <a:buChar char="§"/>
            </a:pPr>
            <a:r>
              <a:rPr lang="en-US" sz="1900" b="1" i="0" dirty="0" smtClean="0">
                <a:solidFill>
                  <a:schemeClr val="tx1"/>
                </a:solidFill>
              </a:rPr>
              <a:t>2019-20</a:t>
            </a:r>
            <a:r>
              <a:rPr lang="en-US" sz="1900" i="0" dirty="0" smtClean="0">
                <a:solidFill>
                  <a:schemeClr val="tx1"/>
                </a:solidFill>
              </a:rPr>
              <a:t>: Formula average of first 4 six weeks/6</a:t>
            </a:r>
            <a:r>
              <a:rPr lang="en-US" sz="1900" i="0" baseline="30000" dirty="0" smtClean="0">
                <a:solidFill>
                  <a:schemeClr val="tx1"/>
                </a:solidFill>
              </a:rPr>
              <a:t>th</a:t>
            </a:r>
            <a:r>
              <a:rPr lang="en-US" sz="1900" i="0" dirty="0" smtClean="0">
                <a:solidFill>
                  <a:schemeClr val="tx1"/>
                </a:solidFill>
              </a:rPr>
              <a:t> six weeks = ratio applied to 2019-20 first four six weeks. Burleson ISD is 11,891.82, plus 100 for enrollment</a:t>
            </a:r>
          </a:p>
          <a:p>
            <a:pPr marL="800100" lvl="2" indent="-91440">
              <a:buFont typeface="Wingdings" panose="05000000000000000000" pitchFamily="2" charset="2"/>
              <a:buChar char="§"/>
            </a:pPr>
            <a:r>
              <a:rPr lang="en-US" sz="1900" b="1" i="0" dirty="0" smtClean="0">
                <a:solidFill>
                  <a:schemeClr val="tx1"/>
                </a:solidFill>
              </a:rPr>
              <a:t>2020-21</a:t>
            </a:r>
            <a:r>
              <a:rPr lang="en-US" sz="1900" i="0" dirty="0" smtClean="0">
                <a:solidFill>
                  <a:schemeClr val="tx1"/>
                </a:solidFill>
              </a:rPr>
              <a:t>: </a:t>
            </a:r>
            <a:r>
              <a:rPr lang="en-US" sz="1900" dirty="0"/>
              <a:t>H</a:t>
            </a:r>
            <a:r>
              <a:rPr lang="en-US" sz="1900" i="0" dirty="0" smtClean="0">
                <a:solidFill>
                  <a:schemeClr val="tx1"/>
                </a:solidFill>
              </a:rPr>
              <a:t>old Harmless = 12,480</a:t>
            </a:r>
          </a:p>
          <a:p>
            <a:pPr marL="800100" lvl="2" indent="-91440">
              <a:buFont typeface="Wingdings" panose="05000000000000000000" pitchFamily="2" charset="2"/>
              <a:buChar char="§"/>
            </a:pPr>
            <a:r>
              <a:rPr lang="en-US" sz="1900" b="1" i="0" dirty="0" smtClean="0">
                <a:solidFill>
                  <a:schemeClr val="tx1"/>
                </a:solidFill>
              </a:rPr>
              <a:t>2021-22</a:t>
            </a:r>
            <a:r>
              <a:rPr lang="en-US" sz="1900" i="0" dirty="0" smtClean="0">
                <a:solidFill>
                  <a:schemeClr val="tx1"/>
                </a:solidFill>
              </a:rPr>
              <a:t>: Demographic study = 12,292 (1.47% growth from 2019-20)</a:t>
            </a:r>
          </a:p>
          <a:p>
            <a:pPr marL="457200" lvl="1">
              <a:buFont typeface="Wingdings" panose="05000000000000000000" pitchFamily="2" charset="2"/>
              <a:buChar char="§"/>
            </a:pPr>
            <a:r>
              <a:rPr lang="en-US" sz="2300" dirty="0" smtClean="0">
                <a:solidFill>
                  <a:schemeClr val="tx1"/>
                </a:solidFill>
              </a:rPr>
              <a:t>Summary of Finance – Fast Growth Allotment, CTE,  Special Education, Enrollment, Property Values, NIFA and CCMR</a:t>
            </a:r>
          </a:p>
          <a:p>
            <a:r>
              <a:rPr lang="en-US" sz="3800" u="sng" dirty="0" smtClean="0"/>
              <a:t>Federal</a:t>
            </a:r>
            <a:endParaRPr lang="en-US" sz="3800" u="sng" dirty="0"/>
          </a:p>
          <a:p>
            <a:pPr marL="525780" lvl="1">
              <a:buFont typeface="Wingdings" panose="05000000000000000000" pitchFamily="2" charset="2"/>
              <a:buChar char="§"/>
            </a:pPr>
            <a:r>
              <a:rPr lang="en-US" sz="2300" dirty="0" smtClean="0">
                <a:solidFill>
                  <a:schemeClr val="tx1"/>
                </a:solidFill>
              </a:rPr>
              <a:t>SHARS</a:t>
            </a:r>
          </a:p>
          <a:p>
            <a:pPr marL="525780" lvl="1">
              <a:buFont typeface="Wingdings" panose="05000000000000000000" pitchFamily="2" charset="2"/>
              <a:buChar char="§"/>
            </a:pPr>
            <a:r>
              <a:rPr lang="en-US" sz="2300" dirty="0" smtClean="0">
                <a:solidFill>
                  <a:schemeClr val="tx1"/>
                </a:solidFill>
              </a:rPr>
              <a:t>Indirect Costs from grants</a:t>
            </a:r>
            <a:endParaRPr lang="en-US" sz="3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4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228600"/>
            <a:ext cx="8079581" cy="795867"/>
          </a:xfrm>
        </p:spPr>
        <p:txBody>
          <a:bodyPr>
            <a:normAutofit/>
          </a:bodyPr>
          <a:lstStyle/>
          <a:p>
            <a:r>
              <a:rPr lang="en-US" dirty="0" smtClean="0"/>
              <a:t>Enrollment Trends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195985"/>
              </p:ext>
            </p:extLst>
          </p:nvPr>
        </p:nvGraphicFramePr>
        <p:xfrm>
          <a:off x="228600" y="1219200"/>
          <a:ext cx="839152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058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4499</TotalTime>
  <Words>762</Words>
  <Application>Microsoft Office PowerPoint</Application>
  <PresentationFormat>On-screen Show (4:3)</PresentationFormat>
  <Paragraphs>283</Paragraphs>
  <Slides>18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Wingdings</vt:lpstr>
      <vt:lpstr>Stack of books design template</vt:lpstr>
      <vt:lpstr>Office Theme</vt:lpstr>
      <vt:lpstr>Microsoft Excel Worksheet</vt:lpstr>
      <vt:lpstr>2021-22 Budget Workshop </vt:lpstr>
      <vt:lpstr>Wrapping up 2020-21</vt:lpstr>
      <vt:lpstr>Fund Balance Summary – General Fund</vt:lpstr>
      <vt:lpstr>Summer Projects</vt:lpstr>
      <vt:lpstr>2021-22 Revenue Factors</vt:lpstr>
      <vt:lpstr>2021-22 Revenue Factors</vt:lpstr>
      <vt:lpstr>Value Growth and Tier One Tax Rates</vt:lpstr>
      <vt:lpstr>2021-22 Revenue Factors</vt:lpstr>
      <vt:lpstr>Enrollment Trends</vt:lpstr>
      <vt:lpstr>2021-22 Expenditure Factors</vt:lpstr>
      <vt:lpstr>Budget Considerations - Salaries</vt:lpstr>
      <vt:lpstr>Teacher Matrix</vt:lpstr>
      <vt:lpstr>General Fund – 2021-22 Projected </vt:lpstr>
      <vt:lpstr>2021-22 Fund Balance Projection</vt:lpstr>
      <vt:lpstr>ESSER Monies</vt:lpstr>
      <vt:lpstr>PowerPoint Presentation</vt:lpstr>
      <vt:lpstr>Debt Service</vt:lpstr>
      <vt:lpstr>Food Service</vt:lpstr>
    </vt:vector>
  </TitlesOfParts>
  <Company>Burleson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2015-16 Budget Workshop</dc:title>
  <dc:creator>Paula Butler</dc:creator>
  <cp:lastModifiedBy>Paula Butler</cp:lastModifiedBy>
  <cp:revision>503</cp:revision>
  <cp:lastPrinted>2020-05-18T15:43:00Z</cp:lastPrinted>
  <dcterms:created xsi:type="dcterms:W3CDTF">2015-04-27T17:12:18Z</dcterms:created>
  <dcterms:modified xsi:type="dcterms:W3CDTF">2021-06-15T01:34:16Z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TC010721491033</vt:lpwstr>
  </property>
</Properties>
</file>